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74" r:id="rId2"/>
    <p:sldId id="281" r:id="rId3"/>
    <p:sldId id="296" r:id="rId4"/>
    <p:sldId id="299" r:id="rId5"/>
    <p:sldId id="300" r:id="rId6"/>
    <p:sldId id="301" r:id="rId7"/>
    <p:sldId id="302" r:id="rId8"/>
    <p:sldId id="303" r:id="rId9"/>
    <p:sldId id="304" r:id="rId10"/>
    <p:sldId id="306" r:id="rId11"/>
    <p:sldId id="305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316" r:id="rId22"/>
    <p:sldId id="317" r:id="rId23"/>
    <p:sldId id="318" r:id="rId24"/>
    <p:sldId id="320" r:id="rId25"/>
    <p:sldId id="321" r:id="rId26"/>
    <p:sldId id="323" r:id="rId27"/>
    <p:sldId id="270" r:id="rId28"/>
  </p:sldIdLst>
  <p:sldSz cx="9144000" cy="6858000" type="screen4x3"/>
  <p:notesSz cx="6669088" cy="9928225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66"/>
    <a:srgbClr val="000000"/>
    <a:srgbClr val="1B2562"/>
    <a:srgbClr val="D5CDB6"/>
    <a:srgbClr val="E2D3B2"/>
    <a:srgbClr val="490514"/>
    <a:srgbClr val="D2E020"/>
    <a:srgbClr val="FFFF00"/>
    <a:srgbClr val="FF0066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25" autoAdjust="0"/>
    <p:restoredTop sz="94671" autoAdjust="0"/>
  </p:normalViewPr>
  <p:slideViewPr>
    <p:cSldViewPr>
      <p:cViewPr varScale="1">
        <p:scale>
          <a:sx n="64" d="100"/>
          <a:sy n="64" d="100"/>
        </p:scale>
        <p:origin x="30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825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582DD33-2DF4-4727-BF78-A8600770F40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002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7.png>
</file>

<file path=ppt/media/image2.png>
</file>

<file path=ppt/media/image3.jpeg>
</file>

<file path=ppt/media/image32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94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2488" y="744538"/>
            <a:ext cx="496411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6750" y="4716463"/>
            <a:ext cx="53355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29750"/>
            <a:ext cx="28892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2EE4D17-4AA6-45E0-8CB6-542AE15F752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9688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D3B0B22-D44A-4176-AEF0-C366C846B29C}" type="slidenum">
              <a:rPr lang="en-GB" smtClean="0"/>
              <a:pPr eaLnBrk="1" hangingPunct="1"/>
              <a:t>1</a:t>
            </a:fld>
            <a:endParaRPr lang="en-GB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24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862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12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228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09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524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32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126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163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7167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474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203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842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413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857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369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024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111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1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42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46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77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44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115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748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D3B0B22-D44A-4176-AEF0-C366C846B29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0588" y="4716463"/>
            <a:ext cx="4887912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4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81370B-DC9B-4B05-97E8-0EF8E88FE08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450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579956-72EC-467C-BA34-CB60BDE0165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627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4E6A36-05A6-448E-A001-59B49FBB7FB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02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71D295-8508-4522-9E9A-F68ABAB82AD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708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D2CD8F-46DA-4A3D-B36F-E417F5D8D30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08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5FF619-66CD-412E-853E-A38EBF03E7D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4972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00155A-CF68-4DAC-B423-EAA9E5C7EC1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81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AF0526-C6AF-43B8-9CA7-326DBC1926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5027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6E843B-8C1B-47DD-ACE3-E26665863EB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964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975796-AC3B-48A7-A190-6FD2005E494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236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6D7165-C11E-458C-91F1-FA24E93DB0C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272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6C6F0A98-F481-4663-9E85-48B13692578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19.emf"/><Relationship Id="rId4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19.emf"/><Relationship Id="rId4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4413"/>
            <a:ext cx="9144000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indent="-342900" eaLnBrk="0" hangingPunct="0">
              <a:spcBef>
                <a:spcPct val="20000"/>
              </a:spcBef>
            </a:pPr>
            <a:endParaRPr lang="en-US" sz="2800"/>
          </a:p>
        </p:txBody>
      </p:sp>
      <p:pic>
        <p:nvPicPr>
          <p:cNvPr id="2053" name="Picture 7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63" y="6237288"/>
            <a:ext cx="324802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 descr="Related image">
            <a:extLst>
              <a:ext uri="{FF2B5EF4-FFF2-40B4-BE49-F238E27FC236}">
                <a16:creationId xmlns:a16="http://schemas.microsoft.com/office/drawing/2014/main" id="{FD97865C-5729-4AB1-B9D9-290AC3693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506" y="548680"/>
            <a:ext cx="8696581" cy="5433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4501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BEAE7A-810D-48FD-AD66-C04DED3B0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644184"/>
            <a:ext cx="8467201" cy="144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AFB23EC-4146-44F0-9FDD-BE21670C5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1136516"/>
            <a:ext cx="8114401" cy="2436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F312FA-356C-4781-ACE2-626BC981FD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4624"/>
            <a:ext cx="6923701" cy="106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04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FB23EC-4146-44F0-9FDD-BE21670C5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592900"/>
            <a:ext cx="8114401" cy="2436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F312FA-356C-4781-ACE2-626BC981F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447620"/>
            <a:ext cx="6923701" cy="10615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282EDD7-8A0C-4BAA-B7C2-FC793887CE5B}"/>
              </a:ext>
            </a:extLst>
          </p:cNvPr>
          <p:cNvCxnSpPr/>
          <p:nvPr/>
        </p:nvCxnSpPr>
        <p:spPr>
          <a:xfrm>
            <a:off x="0" y="3356992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90429E2-341D-453F-8331-3656BE8A5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4624"/>
            <a:ext cx="8379001" cy="32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187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0429E2-341D-453F-8331-3656BE8A5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2887304"/>
            <a:ext cx="8379001" cy="327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752AF0-417F-421A-B9BC-130C49FBB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44624"/>
            <a:ext cx="7893901" cy="2678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E68949-0F24-409D-961B-5D62D916DB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064" y="2202920"/>
            <a:ext cx="2756250" cy="506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F00C03-6EB9-448C-85D6-5FAB5E792EC7}"/>
              </a:ext>
            </a:extLst>
          </p:cNvPr>
          <p:cNvCxnSpPr/>
          <p:nvPr/>
        </p:nvCxnSpPr>
        <p:spPr>
          <a:xfrm>
            <a:off x="0" y="2780928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108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69B0C0-4C37-4E82-872A-DEB72CA2A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4624"/>
            <a:ext cx="7497001" cy="2579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752AF0-417F-421A-B9BC-130C49FBB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708920"/>
            <a:ext cx="7893901" cy="2678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E68949-0F24-409D-961B-5D62D916DB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2680"/>
            <a:ext cx="2756250" cy="50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26F58A-5405-41DB-AAB1-0C0F504741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064" y="4867216"/>
            <a:ext cx="2756250" cy="50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B8F446-CB35-450E-A1C0-786469484F85}"/>
              </a:ext>
            </a:extLst>
          </p:cNvPr>
          <p:cNvSpPr txBox="1"/>
          <p:nvPr/>
        </p:nvSpPr>
        <p:spPr>
          <a:xfrm>
            <a:off x="5652120" y="116632"/>
            <a:ext cx="129614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Verdana" panose="020B0604030504040204" pitchFamily="34" charset="0"/>
                <a:ea typeface="Verdana" panose="020B0604030504040204" pitchFamily="34" charset="0"/>
              </a:rPr>
              <a:t>алгебре</a:t>
            </a:r>
            <a:endParaRPr lang="en-GB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FC5ACC-334A-4FFC-B29F-5DFD52BB7A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9942" y="479318"/>
            <a:ext cx="396274" cy="21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327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69B0C0-4C37-4E82-872A-DEB72CA2A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1929620"/>
            <a:ext cx="7497001" cy="2579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752AF0-417F-421A-B9BC-130C49FBB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4581128"/>
            <a:ext cx="7893901" cy="2678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E68949-0F24-409D-961B-5D62D916DB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916832"/>
            <a:ext cx="2756250" cy="50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26F58A-5405-41DB-AAB1-0C0F504741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064" y="6379384"/>
            <a:ext cx="2756250" cy="50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A7B1A5-51DA-43A1-8ECB-77E27D8DE5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8026201" cy="1831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9EBF7C-2AD7-44A0-B765-158B3F0CE2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04" y="44624"/>
            <a:ext cx="2756250" cy="506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FB15CD-38D2-4610-BCDF-36327107E85C}"/>
              </a:ext>
            </a:extLst>
          </p:cNvPr>
          <p:cNvSpPr txBox="1"/>
          <p:nvPr/>
        </p:nvSpPr>
        <p:spPr>
          <a:xfrm>
            <a:off x="5580112" y="2020778"/>
            <a:ext cx="129614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Verdana" panose="020B0604030504040204" pitchFamily="34" charset="0"/>
                <a:ea typeface="Verdana" panose="020B0604030504040204" pitchFamily="34" charset="0"/>
              </a:rPr>
              <a:t>алгебре</a:t>
            </a:r>
            <a:endParaRPr lang="en-GB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CDB8D-4F89-43C1-A759-4114E4EC1F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12160" y="2423534"/>
            <a:ext cx="396274" cy="21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61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69B0C0-4C37-4E82-872A-DEB72CA2A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933056"/>
            <a:ext cx="7497001" cy="2579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E68949-0F24-409D-961B-5D62D916D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931112"/>
            <a:ext cx="2756250" cy="50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A7B1A5-51DA-43A1-8ECB-77E27D8DE5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988840"/>
            <a:ext cx="8026201" cy="1831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9EBF7C-2AD7-44A0-B765-158B3F0CE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0" y="1986896"/>
            <a:ext cx="2756250" cy="50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D3438B-31C1-4110-927C-7A1BFFCC53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7033951" cy="1727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320161B-41A8-410D-80CD-14011D1A1676}"/>
              </a:ext>
            </a:extLst>
          </p:cNvPr>
          <p:cNvSpPr txBox="1"/>
          <p:nvPr/>
        </p:nvSpPr>
        <p:spPr>
          <a:xfrm>
            <a:off x="5652120" y="4005064"/>
            <a:ext cx="129614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Verdana" panose="020B0604030504040204" pitchFamily="34" charset="0"/>
                <a:ea typeface="Verdana" panose="020B0604030504040204" pitchFamily="34" charset="0"/>
              </a:rPr>
              <a:t>алгебре</a:t>
            </a:r>
            <a:endParaRPr lang="en-GB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40F5E8-EF7E-4DED-A6B3-47CE46FDBD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4167" y="4365104"/>
            <a:ext cx="395045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437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A7B1A5-51DA-43A1-8ECB-77E27D8DE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717032"/>
            <a:ext cx="8026201" cy="1831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9EBF7C-2AD7-44A0-B765-158B3F0CE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0" y="3717032"/>
            <a:ext cx="2756250" cy="50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D3438B-31C1-4110-927C-7A1BFFCC5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916832"/>
            <a:ext cx="7033951" cy="1727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5176AB4-F3E1-4825-9A3A-B2FB65D90D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6703201" cy="18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278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A7B1A5-51DA-43A1-8ECB-77E27D8DE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125892"/>
            <a:ext cx="8026201" cy="1831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9EBF7C-2AD7-44A0-B765-158B3F0CE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0" y="5155248"/>
            <a:ext cx="2756250" cy="50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D3438B-31C1-4110-927C-7A1BFFCC5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3358184"/>
            <a:ext cx="7033951" cy="1727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5176AB4-F3E1-4825-9A3A-B2FB65D90D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1484784"/>
            <a:ext cx="6703201" cy="1804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9B2871D-C066-4B04-868C-4393998CAA31}"/>
              </a:ext>
            </a:extLst>
          </p:cNvPr>
          <p:cNvCxnSpPr/>
          <p:nvPr/>
        </p:nvCxnSpPr>
        <p:spPr>
          <a:xfrm>
            <a:off x="0" y="1412776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08C15AA-DEAF-4678-AFBA-4951A93CAA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496" y="31768"/>
            <a:ext cx="6989851" cy="130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28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D3438B-31C1-4110-927C-7A1BFFCC5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653136"/>
            <a:ext cx="7033951" cy="1727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5176AB4-F3E1-4825-9A3A-B2FB65D90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780928"/>
            <a:ext cx="6703201" cy="1804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9B2871D-C066-4B04-868C-4393998CAA31}"/>
              </a:ext>
            </a:extLst>
          </p:cNvPr>
          <p:cNvCxnSpPr/>
          <p:nvPr/>
        </p:nvCxnSpPr>
        <p:spPr>
          <a:xfrm>
            <a:off x="0" y="270892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08C15AA-DEAF-4678-AFBA-4951A93CAA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340768"/>
            <a:ext cx="6989851" cy="130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E827DE-49FC-4B6A-BBFF-72B8747291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7497001" cy="1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22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176AB4-F3E1-4825-9A3A-B2FB65D90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153392"/>
            <a:ext cx="6703201" cy="1804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9B2871D-C066-4B04-868C-4393998CAA31}"/>
              </a:ext>
            </a:extLst>
          </p:cNvPr>
          <p:cNvCxnSpPr/>
          <p:nvPr/>
        </p:nvCxnSpPr>
        <p:spPr>
          <a:xfrm>
            <a:off x="-36512" y="5085184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08C15AA-DEAF-4678-AFBA-4951A93CA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704176"/>
            <a:ext cx="6989851" cy="130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E827DE-49FC-4B6A-BBFF-72B8747291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2391024"/>
            <a:ext cx="7497001" cy="125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643910-D716-42BA-B1C6-2CFFD061B4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7761601" cy="22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747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4413"/>
            <a:ext cx="9144000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7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63" y="6237288"/>
            <a:ext cx="324802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B962CD46-9784-4B84-AFEC-6FF6829D22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763587"/>
          </a:xfrm>
        </p:spPr>
        <p:txBody>
          <a:bodyPr/>
          <a:lstStyle/>
          <a:p>
            <a:pPr eaLnBrk="1" hangingPunct="1"/>
            <a:r>
              <a:rPr lang="ru-RU" altLang="en-US" sz="2400" b="1" dirty="0"/>
              <a:t>Д. Румынин</a:t>
            </a:r>
            <a:r>
              <a:rPr lang="en-GB" altLang="en-US" sz="2400" b="1" dirty="0"/>
              <a:t>,</a:t>
            </a:r>
            <a:r>
              <a:rPr lang="ru-RU" altLang="en-US" sz="2400" b="1" dirty="0"/>
              <a:t> Представления алгебраических</a:t>
            </a:r>
            <a:r>
              <a:rPr lang="en-GB" altLang="en-US" sz="2400" b="1" dirty="0"/>
              <a:t> </a:t>
            </a:r>
            <a:r>
              <a:rPr lang="ru-RU" altLang="en-US" sz="2400" b="1" dirty="0"/>
              <a:t>групп и их алгебр Ли в положительной характеристике</a:t>
            </a:r>
            <a:endParaRPr lang="en-GB" altLang="en-US" sz="2400" b="1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E7029D2-DDD2-4DB0-ACAD-C5BC76B5A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4168" y="5661248"/>
            <a:ext cx="3059832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/>
                <a:ea typeface="+mj-ea"/>
                <a:cs typeface="+mj-cs"/>
              </a:rPr>
              <a:t>Самара, 2018</a:t>
            </a:r>
            <a:endParaRPr kumimoji="0" lang="en-GB" altLang="en-US" sz="1800" b="1" i="0" u="none" strike="noStrike" kern="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6C3C8D-1692-4C88-B66B-6B164A5970EE}"/>
              </a:ext>
            </a:extLst>
          </p:cNvPr>
          <p:cNvSpPr/>
          <p:nvPr/>
        </p:nvSpPr>
        <p:spPr>
          <a:xfrm>
            <a:off x="0" y="682818"/>
            <a:ext cx="640871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Л.</a:t>
            </a: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1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Обертывающие </a:t>
            </a:r>
            <a:r>
              <a:rPr lang="ru-RU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алгебры</a:t>
            </a:r>
            <a:endParaRPr kumimoji="0" lang="en-GB" sz="1800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   1)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Аффинная прямая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   2)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Гладкое многообразие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   3)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Алгебраическая группа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   4)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Фробениусово ядро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Л.</a:t>
            </a:r>
            <a:r>
              <a:rPr kumimoji="0" lang="en-GB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2 </a:t>
            </a:r>
            <a:r>
              <a:rPr kumimoji="0" lang="ru-RU" sz="180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Их представления</a:t>
            </a:r>
            <a:endParaRPr kumimoji="0" lang="en-GB" sz="1800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lvl="0"/>
            <a:r>
              <a:rPr lang="en-GB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5) </a:t>
            </a:r>
            <a:r>
              <a:rPr lang="ru-RU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Свойство Каца</a:t>
            </a:r>
            <a:r>
              <a:rPr lang="en-GB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</a:t>
            </a:r>
            <a:r>
              <a:rPr lang="ru-RU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Вейсфейлера</a:t>
            </a:r>
          </a:p>
          <a:p>
            <a:pPr lvl="0"/>
            <a:r>
              <a:rPr lang="en-GB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6) </a:t>
            </a:r>
            <a:r>
              <a:rPr lang="ru-RU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Пример: </a:t>
            </a:r>
            <a:r>
              <a:rPr lang="en-GB" dirty="0">
                <a:solidFill>
                  <a:srgbClr val="003366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SL(2,K)</a:t>
            </a:r>
            <a:endParaRPr lang="ru-RU" dirty="0">
              <a:solidFill>
                <a:srgbClr val="00336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/>
            <a:r>
              <a:rPr lang="en-GB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</a:t>
            </a:r>
            <a:r>
              <a:rPr lang="en-GB" strike="sngStrike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7) </a:t>
            </a:r>
            <a:r>
              <a:rPr lang="ru-RU" strike="sngStrike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Разложение Стейнберга</a:t>
            </a:r>
            <a:endParaRPr kumimoji="0" lang="ru-RU" sz="1800" i="0" u="none" strike="sng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Л.</a:t>
            </a: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3 </a:t>
            </a: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Интегрирование представлений</a:t>
            </a:r>
            <a:endParaRPr kumimoji="0" lang="en-GB" sz="1800" b="1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lvl="0"/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8) 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Две гипотезы</a:t>
            </a:r>
          </a:p>
          <a:p>
            <a:pPr lvl="0"/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 9) 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Интегрирование в</a:t>
            </a:r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характеристике </a:t>
            </a:r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</a:t>
            </a:r>
            <a:endParaRPr lang="ru-RU" b="1" dirty="0">
              <a:solidFill>
                <a:srgbClr val="00336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/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10) 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Группы имени Шевалле</a:t>
            </a:r>
          </a:p>
          <a:p>
            <a:pPr lvl="0"/>
            <a:r>
              <a:rPr lang="en-GB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11) </a:t>
            </a:r>
            <a:r>
              <a:rPr lang="ru-RU" b="1" dirty="0">
                <a:solidFill>
                  <a:srgbClr val="00336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Весьма ограниченные представления</a:t>
            </a:r>
            <a:endParaRPr kumimoji="0" lang="en-GB" sz="1800" b="1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C7AE54-2BDB-400F-AFFB-F204828D3820}"/>
              </a:ext>
            </a:extLst>
          </p:cNvPr>
          <p:cNvSpPr txBox="1"/>
          <p:nvPr/>
        </p:nvSpPr>
        <p:spPr>
          <a:xfrm>
            <a:off x="4644008" y="982469"/>
            <a:ext cx="4464496" cy="6463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Учебник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:  J. C. Jantzen, Representations of Algebraic Groups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82C201-2A51-49B1-8B96-B0EAAD9662F8}"/>
              </a:ext>
            </a:extLst>
          </p:cNvPr>
          <p:cNvSpPr txBox="1"/>
          <p:nvPr/>
        </p:nvSpPr>
        <p:spPr>
          <a:xfrm>
            <a:off x="33853" y="4615968"/>
            <a:ext cx="4718473" cy="147732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Ссылки по лекции </a:t>
            </a:r>
            <a:r>
              <a:rPr lang="en-GB" dirty="0">
                <a:solidFill>
                  <a:srgbClr val="003366"/>
                </a:solidFill>
                <a:latin typeface="Arial"/>
              </a:rPr>
              <a:t>3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:  </a:t>
            </a:r>
          </a:p>
          <a:p>
            <a:pPr lvl="0"/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[1</a:t>
            </a:r>
            <a:r>
              <a:rPr lang="en-GB" dirty="0">
                <a:solidFill>
                  <a:srgbClr val="003366"/>
                </a:solidFill>
              </a:rPr>
              <a:t>] </a:t>
            </a:r>
            <a:r>
              <a:rPr lang="en-GB" dirty="0" err="1">
                <a:solidFill>
                  <a:srgbClr val="003366"/>
                </a:solidFill>
              </a:rPr>
              <a:t>D.Rumynin</a:t>
            </a:r>
            <a:r>
              <a:rPr lang="en-GB" dirty="0">
                <a:solidFill>
                  <a:srgbClr val="003366"/>
                </a:solidFill>
              </a:rPr>
              <a:t>, M. Westaway, Integration of Modules I: Stability, arXiv:1708.06620 </a:t>
            </a:r>
          </a:p>
          <a:p>
            <a:pPr lvl="0"/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[2] D. Rumynin, M. Westaway</a:t>
            </a:r>
            <a:r>
              <a:rPr lang="en-GB" dirty="0">
                <a:solidFill>
                  <a:srgbClr val="003366"/>
                </a:solidFill>
              </a:rPr>
              <a:t>, Integration of Modules II: Exponentials, arXiv:1807.08698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6EA29537-8ECA-4A57-A06B-359EA2BBF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1700809"/>
            <a:ext cx="3024336" cy="403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3989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8C15AA-DEAF-4678-AFBA-4951A93CA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720400"/>
            <a:ext cx="6989851" cy="130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E827DE-49FC-4B6A-BBFF-72B874729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4407248"/>
            <a:ext cx="7497001" cy="125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643910-D716-42BA-B1C6-2CFFD061B4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2060848"/>
            <a:ext cx="7761601" cy="229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CEF79C-1091-47CB-B99B-8F81D7419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8423101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581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6E827DE-49FC-4B6A-BBFF-72B874729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445224"/>
            <a:ext cx="7497001" cy="125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643910-D716-42BA-B1C6-2CFFD061B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068960"/>
            <a:ext cx="7761601" cy="229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CEF79C-1091-47CB-B99B-8F81D74193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016952"/>
            <a:ext cx="8423101" cy="19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3B7CC7-13A5-4A51-B442-6E94798070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44624"/>
            <a:ext cx="6967801" cy="8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404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13B7CC7-13A5-4A51-B442-6E9479807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703740"/>
            <a:ext cx="6967801" cy="885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DA9E9CB-F941-421C-B9AD-2FA9D0AAD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77136"/>
            <a:ext cx="8224651" cy="4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782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A9E9CB-F941-421C-B9AD-2FA9D0AAD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605528"/>
            <a:ext cx="8224651" cy="457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C575DC-1886-4CB1-BD16-6963A9F65A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7" y="44624"/>
            <a:ext cx="8352928" cy="351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85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C575DC-1886-4CB1-BD16-6963A9F65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7" y="3387332"/>
            <a:ext cx="8280919" cy="34891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CB25798-6A90-4018-9FFF-6AF464309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7" y="2267"/>
            <a:ext cx="7056784" cy="335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3250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B25798-6A90-4018-9FFF-6AF464309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7" y="2852936"/>
            <a:ext cx="7056784" cy="3354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211A34-49F2-406B-B4B0-92D03DDB0E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44624"/>
            <a:ext cx="7761601" cy="26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3108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211A34-49F2-406B-B4B0-92D03DDB0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2636912"/>
            <a:ext cx="7761601" cy="266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21271B-5131-4B59-BFCB-811424A51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44624"/>
            <a:ext cx="8356951" cy="251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459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4413"/>
            <a:ext cx="9144000" cy="763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85800" y="14478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rgbClr val="003366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2053" name="Picture 7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063" y="6237288"/>
            <a:ext cx="324802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>
            <a:extLst>
              <a:ext uri="{FF2B5EF4-FFF2-40B4-BE49-F238E27FC236}">
                <a16:creationId xmlns:a16="http://schemas.microsoft.com/office/drawing/2014/main" id="{82A6073F-FF9A-49C8-9B08-BD879B6E3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89642"/>
            <a:ext cx="8060506" cy="56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445E82-CFB2-479A-B918-8A00CAB5C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4624"/>
            <a:ext cx="8312851" cy="2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139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445E82-CFB2-479A-B918-8A00CAB5C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1700808"/>
            <a:ext cx="8312851" cy="2024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09F83B-4EB1-4D84-B2F7-D600038F3F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44624"/>
            <a:ext cx="7960051" cy="161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14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445E82-CFB2-479A-B918-8A00CAB5C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645024"/>
            <a:ext cx="8312851" cy="2024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09F83B-4EB1-4D84-B2F7-D600038F3F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1988840"/>
            <a:ext cx="7960051" cy="1617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F8EE-96BB-404A-B663-CAC0404209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4624"/>
            <a:ext cx="7783651" cy="190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07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445E82-CFB2-479A-B918-8A00CAB5C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5581464"/>
            <a:ext cx="8312851" cy="2024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09F83B-4EB1-4D84-B2F7-D600038F3F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3900232"/>
            <a:ext cx="7960051" cy="1617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BAF8EE-96BB-404A-B663-CAC0404209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1958048"/>
            <a:ext cx="7783651" cy="1903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0DD41B-1980-45F4-8AB5-870B4B293C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96" y="24832"/>
            <a:ext cx="8379001" cy="18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03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BAF8EE-96BB-404A-B663-CAC040420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077072"/>
            <a:ext cx="7783651" cy="1903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0DD41B-1980-45F4-8AB5-870B4B293C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132856"/>
            <a:ext cx="8379001" cy="189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F5A6E9-2A11-4961-9176-35B8C48BDD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4624"/>
            <a:ext cx="8489251" cy="205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68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0DD41B-1980-45F4-8AB5-870B4B293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3645024"/>
            <a:ext cx="8379001" cy="189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F5A6E9-2A11-4961-9176-35B8C48BDD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1556792"/>
            <a:ext cx="8489251" cy="2057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2BEAE7A-810D-48FD-AD66-C04DED3B0F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4624"/>
            <a:ext cx="8467201" cy="144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09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9F5A6E9-2A11-4961-9176-35B8C48BD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4108304"/>
            <a:ext cx="8489251" cy="2057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2BEAE7A-810D-48FD-AD66-C04DED3B0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" y="2564064"/>
            <a:ext cx="8467201" cy="1441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AFB23EC-4146-44F0-9FDD-BE21670C55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96" y="44624"/>
            <a:ext cx="8114401" cy="243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41610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3">
      <a:dk1>
        <a:srgbClr val="003366"/>
      </a:dk1>
      <a:lt1>
        <a:srgbClr val="FFFFFF"/>
      </a:lt1>
      <a:dk2>
        <a:srgbClr val="000099"/>
      </a:dk2>
      <a:lt2>
        <a:srgbClr val="FFFF66"/>
      </a:lt2>
      <a:accent1>
        <a:srgbClr val="3366CC"/>
      </a:accent1>
      <a:accent2>
        <a:srgbClr val="00B000"/>
      </a:accent2>
      <a:accent3>
        <a:srgbClr val="AAAACA"/>
      </a:accent3>
      <a:accent4>
        <a:srgbClr val="DADADA"/>
      </a:accent4>
      <a:accent5>
        <a:srgbClr val="ADB8E2"/>
      </a:accent5>
      <a:accent6>
        <a:srgbClr val="009F00"/>
      </a:accent6>
      <a:hlink>
        <a:srgbClr val="66CCFF"/>
      </a:hlink>
      <a:folHlink>
        <a:srgbClr val="FFE701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3366"/>
        </a:dk1>
        <a:lt1>
          <a:srgbClr val="FFFFFF"/>
        </a:lt1>
        <a:dk2>
          <a:srgbClr val="000099"/>
        </a:dk2>
        <a:lt2>
          <a:srgbClr val="FFFF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19782</TotalTime>
  <Words>188</Words>
  <Application>Microsoft Office PowerPoint</Application>
  <PresentationFormat>On-screen Show (4:3)</PresentationFormat>
  <Paragraphs>50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Times New Roman</vt:lpstr>
      <vt:lpstr>Verdana</vt:lpstr>
      <vt:lpstr>Default Design</vt:lpstr>
      <vt:lpstr>PowerPoint Presentation</vt:lpstr>
      <vt:lpstr>Д. Румынин, Представления алгебраических групп и их алгебр Ли в положительной характеристике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Warwick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 Open Day 2010</dc:title>
  <dc:creator>Rumynin</dc:creator>
  <cp:lastModifiedBy>Dmitriy Rumynin</cp:lastModifiedBy>
  <cp:revision>399</cp:revision>
  <dcterms:created xsi:type="dcterms:W3CDTF">2005-08-19T16:40:00Z</dcterms:created>
  <dcterms:modified xsi:type="dcterms:W3CDTF">2018-08-23T12:53:51Z</dcterms:modified>
</cp:coreProperties>
</file>

<file path=docProps/thumbnail.jpeg>
</file>